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33" r:id="rId1"/>
  </p:sldMasterIdLst>
  <p:notesMasterIdLst>
    <p:notesMasterId r:id="rId17"/>
  </p:notesMasterIdLst>
  <p:sldIdLst>
    <p:sldId id="256" r:id="rId2"/>
    <p:sldId id="257" r:id="rId3"/>
    <p:sldId id="263" r:id="rId4"/>
    <p:sldId id="259" r:id="rId5"/>
    <p:sldId id="260" r:id="rId6"/>
    <p:sldId id="261" r:id="rId7"/>
    <p:sldId id="306" r:id="rId8"/>
    <p:sldId id="307" r:id="rId9"/>
    <p:sldId id="315" r:id="rId10"/>
    <p:sldId id="273" r:id="rId11"/>
    <p:sldId id="272" r:id="rId12"/>
    <p:sldId id="276" r:id="rId13"/>
    <p:sldId id="282" r:id="rId14"/>
    <p:sldId id="316" r:id="rId15"/>
    <p:sldId id="286" r:id="rId16"/>
  </p:sldIdLst>
  <p:sldSz cx="9144000" cy="5143500" type="screen16x9"/>
  <p:notesSz cx="6858000" cy="9144000"/>
  <p:embeddedFontLst>
    <p:embeddedFont>
      <p:font typeface="Montserrat ExtraBold" panose="00000900000000000000" pitchFamily="2" charset="0"/>
      <p:bold r:id="rId18"/>
      <p:boldItalic r:id="rId19"/>
    </p:embeddedFont>
    <p:embeddedFont>
      <p:font typeface="Montserrat ExtraLight" panose="00000300000000000000" pitchFamily="2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4142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342DD5-AB7C-4C4D-ABD3-C5DEEFE70813}">
  <a:tblStyle styleId="{64342DD5-AB7C-4C4D-ABD3-C5DEEFE708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6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7f9262ee2f_0_26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" name="Google Shape;1972;g7f9262ee2f_0_26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7f9262ee2f_0_26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7f9262ee2f_0_26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7f9262ee2f_0_26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7f9262ee2f_0_26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BC9BF492-1CE1-5BE6-1459-7DB14C3DC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>
            <a:extLst>
              <a:ext uri="{FF2B5EF4-FFF2-40B4-BE49-F238E27FC236}">
                <a16:creationId xmlns:a16="http://schemas.microsoft.com/office/drawing/2014/main" id="{7111F041-BDFA-FC1C-13E3-3DBA1CE225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>
            <a:extLst>
              <a:ext uri="{FF2B5EF4-FFF2-40B4-BE49-F238E27FC236}">
                <a16:creationId xmlns:a16="http://schemas.microsoft.com/office/drawing/2014/main" id="{44183FBD-9061-7316-348A-E333371F44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209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>
          <a:extLst>
            <a:ext uri="{FF2B5EF4-FFF2-40B4-BE49-F238E27FC236}">
              <a16:creationId xmlns:a16="http://schemas.microsoft.com/office/drawing/2014/main" id="{D8F766FE-1F21-3969-CAE5-DB24E4D33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>
            <a:extLst>
              <a:ext uri="{FF2B5EF4-FFF2-40B4-BE49-F238E27FC236}">
                <a16:creationId xmlns:a16="http://schemas.microsoft.com/office/drawing/2014/main" id="{092E1EF1-0045-D462-272C-F7943636C0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>
            <a:extLst>
              <a:ext uri="{FF2B5EF4-FFF2-40B4-BE49-F238E27FC236}">
                <a16:creationId xmlns:a16="http://schemas.microsoft.com/office/drawing/2014/main" id="{E08DEDDA-72B4-D194-A72A-FF52E6E830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1417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>
          <a:extLst>
            <a:ext uri="{FF2B5EF4-FFF2-40B4-BE49-F238E27FC236}">
              <a16:creationId xmlns:a16="http://schemas.microsoft.com/office/drawing/2014/main" id="{E1BEE6A9-B06F-EEBF-160D-53DB2CE6E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>
            <a:extLst>
              <a:ext uri="{FF2B5EF4-FFF2-40B4-BE49-F238E27FC236}">
                <a16:creationId xmlns:a16="http://schemas.microsoft.com/office/drawing/2014/main" id="{F05F4992-2347-B2F4-F7CC-2D6004628C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>
            <a:extLst>
              <a:ext uri="{FF2B5EF4-FFF2-40B4-BE49-F238E27FC236}">
                <a16:creationId xmlns:a16="http://schemas.microsoft.com/office/drawing/2014/main" id="{F07BC6CA-A13A-ABEE-6EFB-06168D0A03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24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15182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80690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01829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 + Bullet Poi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536869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 +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013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Big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06515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32673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55003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Title + Design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402488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 + Design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48023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title" idx="2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subTitle" idx="1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title" idx="3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subTitle" idx="4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 idx="5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6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title" idx="7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8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7182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0585919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1249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7500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0467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569305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87385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432409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759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0172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008242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4B21B8-4915-4BBF-912B-1EDA31113B3E}" type="datetimeFigureOut">
              <a:rPr lang="en-IN" smtClean="0"/>
              <a:t>09-12-2024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3AAF6-FF35-4907-A634-50DB65F746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8569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8" r:id="rId14"/>
    <p:sldLayoutId id="2147483849" r:id="rId15"/>
    <p:sldLayoutId id="2147483850" r:id="rId16"/>
    <p:sldLayoutId id="2147483852" r:id="rId17"/>
    <p:sldLayoutId id="2147483853" r:id="rId18"/>
    <p:sldLayoutId id="2147483854" r:id="rId19"/>
    <p:sldLayoutId id="2147483855" r:id="rId20"/>
    <p:sldLayoutId id="2147483856" r:id="rId2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SIGNATURE VERIFICATION SYSTEM</a:t>
            </a:r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3190500" y="2832374"/>
            <a:ext cx="2760410" cy="5936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IN" sz="1400" b="1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</a:br>
            <a:r>
              <a:rPr lang="en-IN" sz="1400" b="1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RANJITH KUMAR</a:t>
            </a:r>
            <a:br>
              <a:rPr lang="en-IN" sz="1400" b="1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</a:br>
            <a:endParaRPr lang="en-IN" b="1" dirty="0"/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Comparison Graph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E30F0B0-EAC4-7507-C7B5-B98476B0D6DF}"/>
              </a:ext>
            </a:extLst>
          </p:cNvPr>
          <p:cNvSpPr/>
          <p:nvPr/>
        </p:nvSpPr>
        <p:spPr>
          <a:xfrm>
            <a:off x="1965165" y="1941098"/>
            <a:ext cx="332873" cy="19082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9AB8C3-8D49-5A19-365F-3701BDC4BB25}"/>
              </a:ext>
            </a:extLst>
          </p:cNvPr>
          <p:cNvSpPr/>
          <p:nvPr/>
        </p:nvSpPr>
        <p:spPr>
          <a:xfrm>
            <a:off x="2855501" y="2326598"/>
            <a:ext cx="360948" cy="15227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D0EF83-8832-BDB6-D33F-EAC19E165B7D}"/>
              </a:ext>
            </a:extLst>
          </p:cNvPr>
          <p:cNvSpPr/>
          <p:nvPr/>
        </p:nvSpPr>
        <p:spPr>
          <a:xfrm>
            <a:off x="3693701" y="2089487"/>
            <a:ext cx="360948" cy="1759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157374-EA33-771B-5804-D52038A66814}"/>
              </a:ext>
            </a:extLst>
          </p:cNvPr>
          <p:cNvSpPr txBox="1"/>
          <p:nvPr/>
        </p:nvSpPr>
        <p:spPr>
          <a:xfrm>
            <a:off x="1824301" y="4025082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CNN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79CD43-2810-0C72-FF09-22155145800E}"/>
              </a:ext>
            </a:extLst>
          </p:cNvPr>
          <p:cNvSpPr txBox="1"/>
          <p:nvPr/>
        </p:nvSpPr>
        <p:spPr>
          <a:xfrm>
            <a:off x="3542994" y="4025082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LSTM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36DA64-5D46-8C6C-8E67-827F4F8375BC}"/>
              </a:ext>
            </a:extLst>
          </p:cNvPr>
          <p:cNvSpPr txBox="1"/>
          <p:nvPr/>
        </p:nvSpPr>
        <p:spPr>
          <a:xfrm>
            <a:off x="2744866" y="402508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RNN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6EE8B69-AAB4-AC50-6096-F9D434E96110}"/>
              </a:ext>
            </a:extLst>
          </p:cNvPr>
          <p:cNvCxnSpPr/>
          <p:nvPr/>
        </p:nvCxnSpPr>
        <p:spPr>
          <a:xfrm>
            <a:off x="1595146" y="1509672"/>
            <a:ext cx="0" cy="298613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A264176-BA64-6A03-FDF0-92E2A4FDC3C0}"/>
              </a:ext>
            </a:extLst>
          </p:cNvPr>
          <p:cNvCxnSpPr/>
          <p:nvPr/>
        </p:nvCxnSpPr>
        <p:spPr>
          <a:xfrm>
            <a:off x="1251291" y="3970424"/>
            <a:ext cx="362150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22D1143-15D2-0D6C-FA09-6F9441775CAA}"/>
              </a:ext>
            </a:extLst>
          </p:cNvPr>
          <p:cNvSpPr txBox="1"/>
          <p:nvPr/>
        </p:nvSpPr>
        <p:spPr>
          <a:xfrm>
            <a:off x="5277853" y="2493758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1"/>
                </a:solidFill>
              </a:rPr>
              <a:t>CNN</a:t>
            </a:r>
            <a:r>
              <a:rPr lang="en-IN" dirty="0"/>
              <a:t> &gt; </a:t>
            </a:r>
            <a:r>
              <a:rPr lang="en-IN" dirty="0">
                <a:solidFill>
                  <a:schemeClr val="accent2">
                    <a:lumMod val="50000"/>
                  </a:schemeClr>
                </a:solidFill>
              </a:rPr>
              <a:t>LSTM</a:t>
            </a:r>
            <a:r>
              <a:rPr lang="en-IN" dirty="0"/>
              <a:t> &gt; </a:t>
            </a:r>
            <a:r>
              <a:rPr lang="en-IN" dirty="0">
                <a:solidFill>
                  <a:schemeClr val="accent4">
                    <a:lumMod val="75000"/>
                  </a:schemeClr>
                </a:solidFill>
              </a:rPr>
              <a:t>RNN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Training Process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1957" name="Google Shape;1957;p54"/>
          <p:cNvSpPr txBox="1">
            <a:spLocks noGrp="1"/>
          </p:cNvSpPr>
          <p:nvPr>
            <p:ph type="title" idx="4294967295"/>
          </p:nvPr>
        </p:nvSpPr>
        <p:spPr>
          <a:xfrm>
            <a:off x="1026200" y="2196789"/>
            <a:ext cx="3386138" cy="34925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Phase 1                                 Phase 2</a:t>
            </a:r>
            <a:endParaRPr sz="1400" b="1" dirty="0"/>
          </a:p>
        </p:txBody>
      </p:sp>
      <p:sp>
        <p:nvSpPr>
          <p:cNvPr id="1958" name="Google Shape;1958;p54"/>
          <p:cNvSpPr txBox="1">
            <a:spLocks noGrp="1"/>
          </p:cNvSpPr>
          <p:nvPr>
            <p:ph type="subTitle" idx="4294967295"/>
          </p:nvPr>
        </p:nvSpPr>
        <p:spPr>
          <a:xfrm>
            <a:off x="962068" y="3293663"/>
            <a:ext cx="1527175" cy="72548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Data Preprocessing</a:t>
            </a:r>
            <a:endParaRPr sz="1400" dirty="0"/>
          </a:p>
        </p:txBody>
      </p:sp>
      <p:sp>
        <p:nvSpPr>
          <p:cNvPr id="1959" name="Google Shape;1959;p54"/>
          <p:cNvSpPr txBox="1">
            <a:spLocks noGrp="1"/>
          </p:cNvSpPr>
          <p:nvPr>
            <p:ph type="title" idx="4294967295"/>
          </p:nvPr>
        </p:nvSpPr>
        <p:spPr>
          <a:xfrm>
            <a:off x="4624387" y="2188219"/>
            <a:ext cx="3756025" cy="347662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Phase 3                                Evaluation</a:t>
            </a:r>
            <a:endParaRPr sz="1400" b="1" dirty="0"/>
          </a:p>
        </p:txBody>
      </p:sp>
      <p:sp>
        <p:nvSpPr>
          <p:cNvPr id="1960" name="Google Shape;1960;p54"/>
          <p:cNvSpPr txBox="1">
            <a:spLocks noGrp="1"/>
          </p:cNvSpPr>
          <p:nvPr>
            <p:ph type="subTitle" idx="4294967295"/>
          </p:nvPr>
        </p:nvSpPr>
        <p:spPr>
          <a:xfrm>
            <a:off x="6709437" y="3293663"/>
            <a:ext cx="1527175" cy="72548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Hyperparameter Tuning</a:t>
            </a:r>
            <a:endParaRPr sz="1400" dirty="0"/>
          </a:p>
        </p:txBody>
      </p:sp>
      <p:sp>
        <p:nvSpPr>
          <p:cNvPr id="1962" name="Google Shape;1962;p54"/>
          <p:cNvSpPr txBox="1">
            <a:spLocks noGrp="1"/>
          </p:cNvSpPr>
          <p:nvPr>
            <p:ph type="title" idx="4294967295"/>
          </p:nvPr>
        </p:nvSpPr>
        <p:spPr>
          <a:xfrm>
            <a:off x="2879837" y="3371056"/>
            <a:ext cx="1527175" cy="34925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Model Training</a:t>
            </a:r>
            <a:endParaRPr sz="1400" dirty="0"/>
          </a:p>
        </p:txBody>
      </p:sp>
      <p:sp>
        <p:nvSpPr>
          <p:cNvPr id="1964" name="Google Shape;1964;p54"/>
          <p:cNvSpPr txBox="1">
            <a:spLocks noGrp="1"/>
          </p:cNvSpPr>
          <p:nvPr>
            <p:ph type="title" idx="4294967295"/>
          </p:nvPr>
        </p:nvSpPr>
        <p:spPr>
          <a:xfrm>
            <a:off x="4740262" y="3371056"/>
            <a:ext cx="1527175" cy="347663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Training Results</a:t>
            </a:r>
            <a:endParaRPr sz="1400" dirty="0"/>
          </a:p>
        </p:txBody>
      </p:sp>
      <p:cxnSp>
        <p:nvCxnSpPr>
          <p:cNvPr id="1956" name="Google Shape;1956;p54"/>
          <p:cNvCxnSpPr/>
          <p:nvPr/>
        </p:nvCxnSpPr>
        <p:spPr>
          <a:xfrm>
            <a:off x="1245300" y="2859300"/>
            <a:ext cx="6653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5" name="Google Shape;1965;p54"/>
          <p:cNvSpPr/>
          <p:nvPr/>
        </p:nvSpPr>
        <p:spPr>
          <a:xfrm>
            <a:off x="1674250" y="2750550"/>
            <a:ext cx="217500" cy="2175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54"/>
          <p:cNvSpPr/>
          <p:nvPr/>
        </p:nvSpPr>
        <p:spPr>
          <a:xfrm>
            <a:off x="3534675" y="2750550"/>
            <a:ext cx="217500" cy="2175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54"/>
          <p:cNvSpPr/>
          <p:nvPr/>
        </p:nvSpPr>
        <p:spPr>
          <a:xfrm>
            <a:off x="5395100" y="2750550"/>
            <a:ext cx="217500" cy="2175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54"/>
          <p:cNvSpPr/>
          <p:nvPr/>
        </p:nvSpPr>
        <p:spPr>
          <a:xfrm>
            <a:off x="7255525" y="2750550"/>
            <a:ext cx="217500" cy="2175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8"/>
          <p:cNvSpPr txBox="1">
            <a:spLocks noGrp="1"/>
          </p:cNvSpPr>
          <p:nvPr>
            <p:ph type="title"/>
          </p:nvPr>
        </p:nvSpPr>
        <p:spPr>
          <a:xfrm>
            <a:off x="926469" y="6463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tx1"/>
                </a:solidFill>
              </a:rPr>
              <a:t>THE WORKFLOW</a:t>
            </a:r>
          </a:p>
        </p:txBody>
      </p:sp>
      <p:sp>
        <p:nvSpPr>
          <p:cNvPr id="2006" name="Google Shape;2006;p58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Log in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2007" name="Google Shape;2007;p5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2">
                    <a:lumMod val="75000"/>
                  </a:schemeClr>
                </a:solidFill>
              </a:rPr>
              <a:t>DJANGO BASED 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008" name="Google Shape;2008;p58"/>
          <p:cNvSpPr txBox="1">
            <a:spLocks noGrp="1"/>
          </p:cNvSpPr>
          <p:nvPr>
            <p:ph type="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Upload pic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2009" name="Google Shape;2009;p58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2">
                    <a:lumMod val="75000"/>
                  </a:schemeClr>
                </a:solidFill>
              </a:rPr>
              <a:t>SECURE FILE UPLOAD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010" name="Google Shape;2010;p58"/>
          <p:cNvSpPr txBox="1">
            <a:spLocks noGrp="1"/>
          </p:cNvSpPr>
          <p:nvPr>
            <p:ph type="title" idx="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</a:rPr>
              <a:t>Results</a:t>
            </a:r>
            <a:endParaRPr b="1" dirty="0">
              <a:solidFill>
                <a:schemeClr val="tx1"/>
              </a:solidFill>
            </a:endParaRPr>
          </a:p>
        </p:txBody>
      </p:sp>
      <p:sp>
        <p:nvSpPr>
          <p:cNvPr id="2011" name="Google Shape;2011;p58"/>
          <p:cNvSpPr txBox="1">
            <a:spLocks noGrp="1"/>
          </p:cNvSpPr>
          <p:nvPr>
            <p:ph type="subTitle" idx="6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2">
                    <a:lumMod val="75000"/>
                  </a:schemeClr>
                </a:solidFill>
              </a:rPr>
              <a:t>COMBINES RESULTS FROM 3 MODELS</a:t>
            </a: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026" name="Picture 2" descr="Log in ">
            <a:extLst>
              <a:ext uri="{FF2B5EF4-FFF2-40B4-BE49-F238E27FC236}">
                <a16:creationId xmlns:a16="http://schemas.microsoft.com/office/drawing/2014/main" id="{A7AB7A95-5E01-3671-F823-6BED77FB4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371" y="1840831"/>
            <a:ext cx="1156631" cy="1156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loud computing ">
            <a:extLst>
              <a:ext uri="{FF2B5EF4-FFF2-40B4-BE49-F238E27FC236}">
                <a16:creationId xmlns:a16="http://schemas.microsoft.com/office/drawing/2014/main" id="{4CE4F5A0-BB6D-7F5A-A439-EDA5EB4E1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758" y="175520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hecklist ">
            <a:extLst>
              <a:ext uri="{FF2B5EF4-FFF2-40B4-BE49-F238E27FC236}">
                <a16:creationId xmlns:a16="http://schemas.microsoft.com/office/drawing/2014/main" id="{A01B7434-436A-152B-A8CE-C45BAED0F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336" y="175520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sults ">
            <a:extLst>
              <a:ext uri="{FF2B5EF4-FFF2-40B4-BE49-F238E27FC236}">
                <a16:creationId xmlns:a16="http://schemas.microsoft.com/office/drawing/2014/main" id="{BEB5C526-953E-77B0-6F37-23DACDD5B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3452" y="1755202"/>
            <a:ext cx="1156632" cy="1156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010;p58">
            <a:extLst>
              <a:ext uri="{FF2B5EF4-FFF2-40B4-BE49-F238E27FC236}">
                <a16:creationId xmlns:a16="http://schemas.microsoft.com/office/drawing/2014/main" id="{F23213D9-F657-6DB5-EAA6-92E3E0D43BE7}"/>
              </a:ext>
            </a:extLst>
          </p:cNvPr>
          <p:cNvSpPr txBox="1">
            <a:spLocks/>
          </p:cNvSpPr>
          <p:nvPr/>
        </p:nvSpPr>
        <p:spPr>
          <a:xfrm>
            <a:off x="6845968" y="3052625"/>
            <a:ext cx="1671600" cy="548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kern="1200">
                <a:solidFill>
                  <a:schemeClr val="lt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History</a:t>
            </a:r>
          </a:p>
        </p:txBody>
      </p:sp>
      <p:sp>
        <p:nvSpPr>
          <p:cNvPr id="3" name="Google Shape;2011;p58">
            <a:extLst>
              <a:ext uri="{FF2B5EF4-FFF2-40B4-BE49-F238E27FC236}">
                <a16:creationId xmlns:a16="http://schemas.microsoft.com/office/drawing/2014/main" id="{374626D2-ACA0-F0CE-17DD-DD834526496E}"/>
              </a:ext>
            </a:extLst>
          </p:cNvPr>
          <p:cNvSpPr txBox="1">
            <a:spLocks/>
          </p:cNvSpPr>
          <p:nvPr/>
        </p:nvSpPr>
        <p:spPr>
          <a:xfrm>
            <a:off x="6920012" y="3558837"/>
            <a:ext cx="1671600" cy="1157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lvl="0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514350" lvl="1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857250" lvl="2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200150" lvl="3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543050" lvl="4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lvl="5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lvl="6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lvl="7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lvl="8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STORE THE RESULTS FOR SUTURE REFERENCE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DESKTOP WEBSITE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115" name="Google Shape;2115;p6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3" name="Picture 12" descr="A screenshot of a login form&#10;&#10;Description automatically generated">
            <a:extLst>
              <a:ext uri="{FF2B5EF4-FFF2-40B4-BE49-F238E27FC236}">
                <a16:creationId xmlns:a16="http://schemas.microsoft.com/office/drawing/2014/main" id="{9C2382A5-0748-73BA-3E0C-D4DDEA1D3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070" y="976429"/>
            <a:ext cx="3019188" cy="1850991"/>
          </a:xfrm>
          <a:prstGeom prst="rect">
            <a:avLst/>
          </a:prstGeom>
        </p:spPr>
      </p:pic>
      <p:pic>
        <p:nvPicPr>
          <p:cNvPr id="15" name="Picture 1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29567B7-E726-43F2-019F-B4370C952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070" y="2887885"/>
            <a:ext cx="3019188" cy="1858247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CA793424-A631-8AAC-3DF3-8FBA0F9D25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7421" y="1386425"/>
            <a:ext cx="4660364" cy="251021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547B1-507B-869C-21F9-9B1AB72B2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869" y="760375"/>
            <a:ext cx="3795519" cy="5988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The key features :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D61DE6-2A30-0BD9-662B-9ED60E868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4869" y="1580000"/>
            <a:ext cx="3305400" cy="134367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Record logs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User specific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Cloud based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Intuitive UI</a:t>
            </a:r>
          </a:p>
        </p:txBody>
      </p:sp>
    </p:spTree>
    <p:extLst>
      <p:ext uri="{BB962C8B-B14F-4D97-AF65-F5344CB8AC3E}">
        <p14:creationId xmlns:p14="http://schemas.microsoft.com/office/powerpoint/2010/main" val="81341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6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THANKS!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E0D3DB-22B7-EA24-CE08-01A7E6E71FBB}"/>
              </a:ext>
            </a:extLst>
          </p:cNvPr>
          <p:cNvSpPr txBox="1"/>
          <p:nvPr/>
        </p:nvSpPr>
        <p:spPr>
          <a:xfrm>
            <a:off x="924870" y="1805573"/>
            <a:ext cx="57069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THANKS , the product is made with the current problems in mind 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tx1"/>
                </a:solidFill>
              </a:rPr>
              <a:t>SYSTEM OVERVIEW</a:t>
            </a:r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>
                <a:solidFill>
                  <a:schemeClr val="tx1"/>
                </a:solidFill>
              </a:rPr>
              <a:t>Lets see the overview of the presentation :</a:t>
            </a:r>
            <a:endParaRPr sz="16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Introduction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Problem Statement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Objective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System architecture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RNN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LSTM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CNN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DJANGO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Training process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Web app features</a:t>
            </a: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lang="en-IN"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1816080" y="770432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1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1197918" y="1580900"/>
            <a:ext cx="313761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 algn="l"/>
            <a:r>
              <a:rPr lang="en-US" sz="1400" dirty="0">
                <a:solidFill>
                  <a:schemeClr val="tx1"/>
                </a:solidFill>
              </a:rPr>
              <a:t>The rise of digital documentation has led to increased instances of signature forgery.</a:t>
            </a:r>
          </a:p>
        </p:txBody>
      </p:sp>
      <p:sp>
        <p:nvSpPr>
          <p:cNvPr id="225" name="Google Shape;225;p45"/>
          <p:cNvSpPr txBox="1">
            <a:spLocks noGrp="1"/>
          </p:cNvSpPr>
          <p:nvPr>
            <p:ph type="title" idx="2"/>
          </p:nvPr>
        </p:nvSpPr>
        <p:spPr>
          <a:xfrm>
            <a:off x="4676630" y="743362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2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4335528" y="1554493"/>
            <a:ext cx="3344103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 algn="l"/>
            <a:r>
              <a:rPr lang="en-US" sz="1400" dirty="0">
                <a:solidFill>
                  <a:schemeClr val="tx1"/>
                </a:solidFill>
              </a:rPr>
              <a:t>Authentic signatures are critical in various fields, including finance, legal, and personal identification.</a:t>
            </a:r>
          </a:p>
        </p:txBody>
      </p:sp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287762" y="508364"/>
            <a:ext cx="2458416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INTRODUCTION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27" name="Google Shape;227;p45"/>
          <p:cNvCxnSpPr/>
          <p:nvPr/>
        </p:nvCxnSpPr>
        <p:spPr>
          <a:xfrm>
            <a:off x="2897440" y="1291762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8" name="Google Shape;228;p45"/>
          <p:cNvCxnSpPr/>
          <p:nvPr/>
        </p:nvCxnSpPr>
        <p:spPr>
          <a:xfrm>
            <a:off x="5735780" y="1283746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4611D4E-EFE1-925D-4298-E26D2F666868}"/>
              </a:ext>
            </a:extLst>
          </p:cNvPr>
          <p:cNvSpPr/>
          <p:nvPr/>
        </p:nvSpPr>
        <p:spPr>
          <a:xfrm>
            <a:off x="1464369" y="1422899"/>
            <a:ext cx="2871536" cy="12351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440C01C-5A66-42C3-F7B7-2458F2712AAF}"/>
              </a:ext>
            </a:extLst>
          </p:cNvPr>
          <p:cNvSpPr/>
          <p:nvPr/>
        </p:nvSpPr>
        <p:spPr>
          <a:xfrm>
            <a:off x="4620118" y="1435049"/>
            <a:ext cx="2987849" cy="123510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Google Shape;179;p40"/>
          <p:cNvSpPr txBox="1">
            <a:spLocks/>
          </p:cNvSpPr>
          <p:nvPr/>
        </p:nvSpPr>
        <p:spPr>
          <a:xfrm>
            <a:off x="2029523" y="3259846"/>
            <a:ext cx="2067000" cy="548400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kern="1200">
                <a:solidFill>
                  <a:schemeClr val="lt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KEY ISSUE</a:t>
            </a:r>
          </a:p>
        </p:txBody>
      </p:sp>
      <p:sp>
        <p:nvSpPr>
          <p:cNvPr id="17" name="Google Shape;180;p40"/>
          <p:cNvSpPr txBox="1">
            <a:spLocks/>
          </p:cNvSpPr>
          <p:nvPr/>
        </p:nvSpPr>
        <p:spPr>
          <a:xfrm>
            <a:off x="1932516" y="3992167"/>
            <a:ext cx="2067000" cy="1235100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lvl="0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514350" lvl="1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857250" lvl="2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200150" lvl="3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543050" lvl="4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lvl="5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lvl="6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lvl="7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lvl="8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dirty="0">
                <a:solidFill>
                  <a:schemeClr val="tx1"/>
                </a:solidFill>
              </a:rPr>
              <a:t>Existing products falls short in areas like speed and reliability</a:t>
            </a:r>
          </a:p>
        </p:txBody>
      </p:sp>
      <p:sp>
        <p:nvSpPr>
          <p:cNvPr id="18" name="Google Shape;181;p40"/>
          <p:cNvSpPr txBox="1">
            <a:spLocks/>
          </p:cNvSpPr>
          <p:nvPr/>
        </p:nvSpPr>
        <p:spPr>
          <a:xfrm>
            <a:off x="4925595" y="3230381"/>
            <a:ext cx="2067000" cy="548400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ctr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kern="1200">
                <a:solidFill>
                  <a:schemeClr val="lt1"/>
                </a:solidFill>
                <a:latin typeface="+mj-lt"/>
                <a:ea typeface="+mj-ea"/>
                <a:cs typeface="+mj-c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rPr lang="en-IN" dirty="0">
                <a:solidFill>
                  <a:schemeClr val="tx1"/>
                </a:solidFill>
              </a:rPr>
              <a:t>THE NEED</a:t>
            </a:r>
          </a:p>
        </p:txBody>
      </p:sp>
      <p:sp>
        <p:nvSpPr>
          <p:cNvPr id="19" name="Google Shape;182;p40"/>
          <p:cNvSpPr txBox="1">
            <a:spLocks/>
          </p:cNvSpPr>
          <p:nvPr/>
        </p:nvSpPr>
        <p:spPr>
          <a:xfrm>
            <a:off x="4896056" y="3908400"/>
            <a:ext cx="2067000" cy="1235100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lvl="0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 panose="020B0604020202020204" pitchFamily="34" charset="0"/>
              <a:buNone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514350" lvl="1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857250" lvl="2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200150" lvl="3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543050" lvl="4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885950" lvl="5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228850" lvl="6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lvl="7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lvl="8" indent="-171450" algn="ctr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 panose="020B0604020202020204" pitchFamily="34" charset="0"/>
              <a:buNone/>
              <a:defRPr sz="21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dirty="0">
                <a:solidFill>
                  <a:schemeClr val="tx1"/>
                </a:solidFill>
              </a:rPr>
              <a:t>We need a automated and at the same time an reliable system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06482C2-E70F-C817-376F-24DF85F7A4BF}"/>
              </a:ext>
            </a:extLst>
          </p:cNvPr>
          <p:cNvSpPr/>
          <p:nvPr/>
        </p:nvSpPr>
        <p:spPr>
          <a:xfrm>
            <a:off x="1860993" y="3054060"/>
            <a:ext cx="2344694" cy="187621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D6A5A3A-D236-B4D6-C122-52EA0E93BE3D}"/>
              </a:ext>
            </a:extLst>
          </p:cNvPr>
          <p:cNvSpPr/>
          <p:nvPr/>
        </p:nvSpPr>
        <p:spPr>
          <a:xfrm>
            <a:off x="4722036" y="3054060"/>
            <a:ext cx="2344694" cy="187621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 spcFirstLastPara="1" lIns="91425" tIns="91425" rIns="91425" bIns="914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Objectives</a:t>
            </a:r>
            <a:endParaRPr lang="en-US"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</p:spPr>
        <p:txBody>
          <a:bodyPr spcFirstLastPara="1" lIns="91425" tIns="91425" rIns="91425" bIns="91425" anchorCtr="0">
            <a:norm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100" dirty="0"/>
              <a:t>Develop three distinct models (</a:t>
            </a:r>
            <a:r>
              <a:rPr lang="en-US" sz="2100" dirty="0">
                <a:solidFill>
                  <a:schemeClr val="accent4">
                    <a:lumMod val="75000"/>
                  </a:schemeClr>
                </a:solidFill>
              </a:rPr>
              <a:t>RNN</a:t>
            </a:r>
            <a:r>
              <a:rPr lang="en-US" sz="2100" dirty="0"/>
              <a:t>, </a:t>
            </a:r>
            <a:r>
              <a:rPr lang="en-US" sz="2100" dirty="0">
                <a:solidFill>
                  <a:schemeClr val="accent1"/>
                </a:solidFill>
              </a:rPr>
              <a:t>CNN</a:t>
            </a:r>
            <a:r>
              <a:rPr lang="en-US" sz="2100" dirty="0"/>
              <a:t>, </a:t>
            </a:r>
            <a:r>
              <a:rPr lang="en-US" sz="2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LSTM</a:t>
            </a:r>
            <a:r>
              <a:rPr lang="en-US" sz="21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100" dirty="0"/>
              <a:t>Create a user-friendly web 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100" dirty="0"/>
              <a:t>Provide confidence scores alongside predictions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100" dirty="0"/>
              <a:t>Implement a feature that maintains a history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51DC574-47BC-162B-04B0-C0869B8552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328" r="37311"/>
          <a:stretch/>
        </p:blipFill>
        <p:spPr>
          <a:xfrm>
            <a:off x="3789948" y="-131081"/>
            <a:ext cx="4888831" cy="5330729"/>
          </a:xfrm>
          <a:prstGeom prst="rect">
            <a:avLst/>
          </a:prstGeom>
        </p:spPr>
      </p:pic>
      <p:sp>
        <p:nvSpPr>
          <p:cNvPr id="4" name="Google Shape;194;p41">
            <a:extLst>
              <a:ext uri="{FF2B5EF4-FFF2-40B4-BE49-F238E27FC236}">
                <a16:creationId xmlns:a16="http://schemas.microsoft.com/office/drawing/2014/main" id="{1547E6D1-8AF6-6E2B-5B83-4EDF1656250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0" y="2157663"/>
            <a:ext cx="4630105" cy="6205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/>
                </a:solidFill>
              </a:rPr>
              <a:t>System Architecture</a:t>
            </a:r>
            <a:endParaRPr lang="en-US" sz="3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1917386" y="323302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/>
                </a:solidFill>
              </a:rPr>
              <a:t>RNN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-949018" y="422152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01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1970932" y="887902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tx1"/>
                </a:solidFill>
              </a:rPr>
              <a:t>Recurrent Neural Network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09" name="Google Shape;209;p43"/>
          <p:cNvCxnSpPr/>
          <p:nvPr/>
        </p:nvCxnSpPr>
        <p:spPr>
          <a:xfrm>
            <a:off x="1658374" y="422152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098" name="Picture 2" descr="Recurrent Neural Networks ...">
            <a:extLst>
              <a:ext uri="{FF2B5EF4-FFF2-40B4-BE49-F238E27FC236}">
                <a16:creationId xmlns:a16="http://schemas.microsoft.com/office/drawing/2014/main" id="{048F3969-D2A6-5816-7167-81A7560812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89" b="11933"/>
          <a:stretch/>
        </p:blipFill>
        <p:spPr bwMode="auto">
          <a:xfrm>
            <a:off x="1672282" y="1323770"/>
            <a:ext cx="3414580" cy="3105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0841837B-3E42-7328-7C7B-9A0B2FF20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>
            <a:extLst>
              <a:ext uri="{FF2B5EF4-FFF2-40B4-BE49-F238E27FC236}">
                <a16:creationId xmlns:a16="http://schemas.microsoft.com/office/drawing/2014/main" id="{E1BA4E76-F636-C275-4C65-5602C52BDE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523" y="53340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/>
                </a:solidFill>
              </a:rPr>
              <a:t>CNN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7" name="Google Shape;207;p43">
            <a:extLst>
              <a:ext uri="{FF2B5EF4-FFF2-40B4-BE49-F238E27FC236}">
                <a16:creationId xmlns:a16="http://schemas.microsoft.com/office/drawing/2014/main" id="{EFD704C7-8EC6-B07D-8F56-01FDE17FD72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962626" y="593879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02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8" name="Google Shape;208;p43">
            <a:extLst>
              <a:ext uri="{FF2B5EF4-FFF2-40B4-BE49-F238E27FC236}">
                <a16:creationId xmlns:a16="http://schemas.microsoft.com/office/drawing/2014/main" id="{D21B6B7F-6A4C-B305-D803-AFBF6AD2C6A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32523" y="1178861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</a:rPr>
              <a:t>Convolutional</a:t>
            </a:r>
            <a:r>
              <a:rPr lang="en-US" sz="1400" b="1" dirty="0">
                <a:solidFill>
                  <a:schemeClr val="tx1"/>
                </a:solidFill>
              </a:rPr>
              <a:t> Neural Network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09" name="Google Shape;209;p43">
            <a:extLst>
              <a:ext uri="{FF2B5EF4-FFF2-40B4-BE49-F238E27FC236}">
                <a16:creationId xmlns:a16="http://schemas.microsoft.com/office/drawing/2014/main" id="{C18E5969-264D-4BDD-1C0E-B9C19A03335B}"/>
              </a:ext>
            </a:extLst>
          </p:cNvPr>
          <p:cNvCxnSpPr/>
          <p:nvPr/>
        </p:nvCxnSpPr>
        <p:spPr>
          <a:xfrm>
            <a:off x="1629781" y="593879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122" name="Picture 2" descr="Convolution Neural Network ...">
            <a:extLst>
              <a:ext uri="{FF2B5EF4-FFF2-40B4-BE49-F238E27FC236}">
                <a16:creationId xmlns:a16="http://schemas.microsoft.com/office/drawing/2014/main" id="{429169B7-183B-5925-47E9-785AD01336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8049" y="1852970"/>
            <a:ext cx="5013787" cy="2956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0124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05">
          <a:extLst>
            <a:ext uri="{FF2B5EF4-FFF2-40B4-BE49-F238E27FC236}">
              <a16:creationId xmlns:a16="http://schemas.microsoft.com/office/drawing/2014/main" id="{A3407E2A-F63C-130C-BF69-B10139DA19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>
            <a:extLst>
              <a:ext uri="{FF2B5EF4-FFF2-40B4-BE49-F238E27FC236}">
                <a16:creationId xmlns:a16="http://schemas.microsoft.com/office/drawing/2014/main" id="{744D6180-46E2-05AE-CFDA-B55CCF9652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8720" y="371916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</a:rPr>
              <a:t>LSTM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7" name="Google Shape;207;p43">
            <a:extLst>
              <a:ext uri="{FF2B5EF4-FFF2-40B4-BE49-F238E27FC236}">
                <a16:creationId xmlns:a16="http://schemas.microsoft.com/office/drawing/2014/main" id="{4BA5C644-F15B-4094-8655-7DAAD573610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-928397" y="504966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03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08" name="Google Shape;208;p43">
            <a:extLst>
              <a:ext uri="{FF2B5EF4-FFF2-40B4-BE49-F238E27FC236}">
                <a16:creationId xmlns:a16="http://schemas.microsoft.com/office/drawing/2014/main" id="{F50427B1-2E40-8743-CDDE-2A81F1898E9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69284" y="90724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</a:rPr>
              <a:t>Long  Shot Term  Memory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09" name="Google Shape;209;p43">
            <a:extLst>
              <a:ext uri="{FF2B5EF4-FFF2-40B4-BE49-F238E27FC236}">
                <a16:creationId xmlns:a16="http://schemas.microsoft.com/office/drawing/2014/main" id="{9386F2E9-2CB5-62BD-4431-2C68A27FD28E}"/>
              </a:ext>
            </a:extLst>
          </p:cNvPr>
          <p:cNvCxnSpPr/>
          <p:nvPr/>
        </p:nvCxnSpPr>
        <p:spPr>
          <a:xfrm>
            <a:off x="1591611" y="436566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146" name="Picture 2" descr="Understanding LSTM and its diagrams | by Shi Yan | ML Review">
            <a:extLst>
              <a:ext uri="{FF2B5EF4-FFF2-40B4-BE49-F238E27FC236}">
                <a16:creationId xmlns:a16="http://schemas.microsoft.com/office/drawing/2014/main" id="{55B817A3-0658-9B74-722F-151A1ACFBE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17" r="32149"/>
          <a:stretch/>
        </p:blipFill>
        <p:spPr bwMode="auto">
          <a:xfrm>
            <a:off x="2327190" y="1575868"/>
            <a:ext cx="4489620" cy="3369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763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72">
          <a:extLst>
            <a:ext uri="{FF2B5EF4-FFF2-40B4-BE49-F238E27FC236}">
              <a16:creationId xmlns:a16="http://schemas.microsoft.com/office/drawing/2014/main" id="{AE25A80E-32AF-D682-D201-85A6A96C2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>
            <a:extLst>
              <a:ext uri="{FF2B5EF4-FFF2-40B4-BE49-F238E27FC236}">
                <a16:creationId xmlns:a16="http://schemas.microsoft.com/office/drawing/2014/main" id="{4D2EDAB1-643B-2AFF-D579-1CEFFE1066C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01052" y="436909"/>
            <a:ext cx="3707574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chemeClr val="tx1"/>
                </a:solidFill>
              </a:rPr>
              <a:t>DJANGO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3" name="Picture 2" descr="A diagram of a process flow&#10;&#10;Description automatically generated">
            <a:extLst>
              <a:ext uri="{FF2B5EF4-FFF2-40B4-BE49-F238E27FC236}">
                <a16:creationId xmlns:a16="http://schemas.microsoft.com/office/drawing/2014/main" id="{B6366A8E-950E-F2DA-3EF5-E6E59F522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2190" y="1612924"/>
            <a:ext cx="4195649" cy="2744395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0490D3B-96CA-A3B6-A773-D092F3ADD6A5}"/>
              </a:ext>
            </a:extLst>
          </p:cNvPr>
          <p:cNvSpPr txBox="1"/>
          <p:nvPr/>
        </p:nvSpPr>
        <p:spPr>
          <a:xfrm>
            <a:off x="774415" y="2355545"/>
            <a:ext cx="198887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FEATURES:</a:t>
            </a:r>
          </a:p>
          <a:p>
            <a:endParaRPr lang="en-IN" dirty="0"/>
          </a:p>
          <a:p>
            <a:r>
              <a:rPr lang="en-IN" dirty="0"/>
              <a:t>1. fast</a:t>
            </a:r>
          </a:p>
          <a:p>
            <a:r>
              <a:rPr lang="en-IN" dirty="0"/>
              <a:t>2. Tons of packages</a:t>
            </a:r>
          </a:p>
          <a:p>
            <a:r>
              <a:rPr lang="en-IN" dirty="0"/>
              <a:t>3. secure</a:t>
            </a:r>
          </a:p>
          <a:p>
            <a:r>
              <a:rPr lang="en-IN" dirty="0"/>
              <a:t>4. scalable</a:t>
            </a:r>
          </a:p>
          <a:p>
            <a:r>
              <a:rPr lang="en-IN" dirty="0"/>
              <a:t>5. versatile</a:t>
            </a:r>
          </a:p>
        </p:txBody>
      </p:sp>
    </p:spTree>
    <p:extLst>
      <p:ext uri="{BB962C8B-B14F-4D97-AF65-F5344CB8AC3E}">
        <p14:creationId xmlns:p14="http://schemas.microsoft.com/office/powerpoint/2010/main" val="3698890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144</TotalTime>
  <Words>239</Words>
  <Application>Microsoft Office PowerPoint</Application>
  <PresentationFormat>On-screen Show (16:9)</PresentationFormat>
  <Paragraphs>79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Montserrat ExtraLight</vt:lpstr>
      <vt:lpstr>Calibri Light</vt:lpstr>
      <vt:lpstr>Montserrat ExtraBold</vt:lpstr>
      <vt:lpstr>Office 2013 - 2022 Theme</vt:lpstr>
      <vt:lpstr>SIGNATURE VERIFICATION SYSTEM</vt:lpstr>
      <vt:lpstr>SYSTEM OVERVIEW</vt:lpstr>
      <vt:lpstr>1</vt:lpstr>
      <vt:lpstr>Objectives</vt:lpstr>
      <vt:lpstr>System Architecture</vt:lpstr>
      <vt:lpstr>RNN</vt:lpstr>
      <vt:lpstr>CNN</vt:lpstr>
      <vt:lpstr>LSTM</vt:lpstr>
      <vt:lpstr>DJANGO</vt:lpstr>
      <vt:lpstr>Comparison Graph</vt:lpstr>
      <vt:lpstr>Training Process</vt:lpstr>
      <vt:lpstr>THE WORKFLOW</vt:lpstr>
      <vt:lpstr>DESKTOP WEBSITE</vt:lpstr>
      <vt:lpstr>The key features :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Ranjith Kumar P  21BCS099</cp:lastModifiedBy>
  <cp:revision>14</cp:revision>
  <dcterms:modified xsi:type="dcterms:W3CDTF">2024-12-09T13:20:40Z</dcterms:modified>
</cp:coreProperties>
</file>